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80" r:id="rId4"/>
    <p:sldId id="277" r:id="rId5"/>
    <p:sldId id="279" r:id="rId6"/>
    <p:sldId id="282" r:id="rId7"/>
    <p:sldId id="281" r:id="rId8"/>
    <p:sldId id="283" r:id="rId9"/>
    <p:sldId id="284" r:id="rId10"/>
    <p:sldId id="272" r:id="rId11"/>
    <p:sldId id="273" r:id="rId12"/>
    <p:sldId id="274" r:id="rId13"/>
    <p:sldId id="275" r:id="rId14"/>
    <p:sldId id="287" r:id="rId15"/>
    <p:sldId id="288" r:id="rId16"/>
    <p:sldId id="285" r:id="rId17"/>
    <p:sldId id="286" r:id="rId18"/>
    <p:sldId id="289" r:id="rId19"/>
    <p:sldId id="291" r:id="rId20"/>
    <p:sldId id="290" r:id="rId21"/>
    <p:sldId id="293" r:id="rId22"/>
    <p:sldId id="294" r:id="rId23"/>
    <p:sldId id="295" r:id="rId24"/>
    <p:sldId id="296" r:id="rId25"/>
    <p:sldId id="297" r:id="rId26"/>
    <p:sldId id="298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70" r:id="rId36"/>
    <p:sldId id="27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269416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Презентационные материалы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ингредиенты и их источники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67226"/>
            <a:ext cx="6017865" cy="30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6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Здоровое питание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NewRoman"/>
              </a:rPr>
              <a:t>В конце XX в. была принята новая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NewRoman"/>
              </a:rPr>
              <a:t>мировая концепция «Здоровое питание». </a:t>
            </a:r>
            <a:r>
              <a:rPr lang="ru-RU" dirty="0">
                <a:latin typeface="TimesNewRoman"/>
              </a:rPr>
              <a:t>В основу этой концепции заложена программа «</a:t>
            </a:r>
            <a:r>
              <a:rPr lang="ru-RU" dirty="0" err="1">
                <a:latin typeface="TimesNewRoman"/>
              </a:rPr>
              <a:t>Пробиотики</a:t>
            </a:r>
            <a:r>
              <a:rPr lang="ru-RU" dirty="0">
                <a:latin typeface="TimesNewRoman"/>
              </a:rPr>
              <a:t> и функциональное питание» (ПФП). </a:t>
            </a:r>
            <a:endParaRPr lang="ru-RU" dirty="0" smtClean="0">
              <a:latin typeface="TimesNewRoman"/>
            </a:endParaRPr>
          </a:p>
          <a:p>
            <a:pPr algn="just"/>
            <a:r>
              <a:rPr lang="ru-RU" dirty="0" smtClean="0">
                <a:latin typeface="TimesNewRoman"/>
              </a:rPr>
              <a:t>Концепция </a:t>
            </a:r>
            <a:r>
              <a:rPr lang="ru-RU" dirty="0">
                <a:latin typeface="TimesNewRoman"/>
              </a:rPr>
              <a:t>здорового (позитивного, функционального) питания </a:t>
            </a:r>
            <a:r>
              <a:rPr lang="ru-RU" dirty="0" smtClean="0">
                <a:latin typeface="TimesNewRoman"/>
              </a:rPr>
              <a:t>была </a:t>
            </a:r>
            <a:r>
              <a:rPr lang="ru-RU" dirty="0">
                <a:latin typeface="TimesNewRoman"/>
              </a:rPr>
              <a:t>сформулирована в начале 80-х годов прошлого века в Японии, </a:t>
            </a:r>
            <a:r>
              <a:rPr lang="ru-RU" dirty="0" smtClean="0">
                <a:latin typeface="TimesNewRoman"/>
              </a:rPr>
              <a:t>где приобрели </a:t>
            </a:r>
            <a:r>
              <a:rPr lang="ru-RU" dirty="0">
                <a:latin typeface="TimesNewRoman"/>
              </a:rPr>
              <a:t>большую популярность так называемые </a:t>
            </a:r>
            <a:r>
              <a:rPr lang="ru-RU" i="1" dirty="0">
                <a:latin typeface="TimesNewRoman,Italic"/>
              </a:rPr>
              <a:t>функциональные </a:t>
            </a:r>
            <a:r>
              <a:rPr lang="ru-RU" i="1" dirty="0" smtClean="0">
                <a:latin typeface="TimesNewRoman,Italic"/>
              </a:rPr>
              <a:t>продукты. </a:t>
            </a:r>
            <a:r>
              <a:rPr lang="ru-RU" dirty="0" smtClean="0">
                <a:latin typeface="TimesNewRoman"/>
              </a:rPr>
              <a:t>Это </a:t>
            </a:r>
            <a:r>
              <a:rPr lang="ru-RU" dirty="0">
                <a:latin typeface="TimesNewRoman"/>
              </a:rPr>
              <a:t>продукты питания, содержащие </a:t>
            </a:r>
            <a:r>
              <a:rPr lang="ru-RU" dirty="0" smtClean="0">
                <a:latin typeface="TimesNewRoman"/>
              </a:rPr>
              <a:t>ингредиенты</a:t>
            </a:r>
            <a:r>
              <a:rPr lang="ru-RU" dirty="0">
                <a:latin typeface="TimesNewRoman"/>
              </a:rPr>
              <a:t>, которые приносят пользу здоровью человека, повышают </a:t>
            </a:r>
            <a:r>
              <a:rPr lang="ru-RU" dirty="0" smtClean="0">
                <a:latin typeface="TimesNewRoman"/>
              </a:rPr>
              <a:t>его сопротивляемость </a:t>
            </a:r>
            <a:r>
              <a:rPr lang="ru-RU" dirty="0">
                <a:latin typeface="TimesNewRoman"/>
              </a:rPr>
              <a:t>заболеваниям, способны улучшить многие </a:t>
            </a:r>
            <a:r>
              <a:rPr lang="ru-RU" dirty="0" smtClean="0">
                <a:latin typeface="TimesNewRoman"/>
              </a:rPr>
              <a:t>физиологические </a:t>
            </a:r>
            <a:r>
              <a:rPr lang="ru-RU" dirty="0">
                <a:latin typeface="TimesNewRoman"/>
              </a:rPr>
              <a:t>процессы в организме человека, позволяя ему долгое </a:t>
            </a:r>
            <a:r>
              <a:rPr lang="ru-RU" dirty="0" smtClean="0">
                <a:latin typeface="TimesNewRoman"/>
              </a:rPr>
              <a:t>время сохранять </a:t>
            </a:r>
            <a:r>
              <a:rPr lang="ru-RU" dirty="0">
                <a:latin typeface="TimesNewRoman"/>
              </a:rPr>
              <a:t>активный образ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5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C00000"/>
                </a:solidFill>
                <a:latin typeface="TimesNewRoman"/>
              </a:rPr>
              <a:t>Положительное влияние функциональных продуктов питания на здоровье включает:</a:t>
            </a:r>
            <a:r>
              <a:rPr lang="ru-RU" sz="3600" dirty="0">
                <a:solidFill>
                  <a:srgbClr val="C00000"/>
                </a:solidFill>
                <a:latin typeface="TimesNewRoman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TimesNewRoman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NewRoman"/>
              </a:rPr>
              <a:t>– </a:t>
            </a:r>
            <a:r>
              <a:rPr lang="ru-RU" dirty="0">
                <a:latin typeface="TimesNewRoman"/>
              </a:rPr>
              <a:t>уменьшение уровня холестерина в крови;</a:t>
            </a:r>
          </a:p>
          <a:p>
            <a:pPr marL="0" indent="0" algn="just">
              <a:buNone/>
            </a:pPr>
            <a:r>
              <a:rPr lang="ru-RU" dirty="0">
                <a:latin typeface="TimesNewRoman"/>
              </a:rPr>
              <a:t>– сохранение здоровых зубов и костей;</a:t>
            </a:r>
          </a:p>
          <a:p>
            <a:pPr marL="0" indent="0" algn="just">
              <a:buNone/>
            </a:pPr>
            <a:r>
              <a:rPr lang="ru-RU" dirty="0">
                <a:latin typeface="TimesNewRoman"/>
              </a:rPr>
              <a:t>– обеспечение энергией;</a:t>
            </a:r>
          </a:p>
          <a:p>
            <a:pPr marL="0" indent="0" algn="just">
              <a:buNone/>
            </a:pPr>
            <a:r>
              <a:rPr lang="ru-RU" dirty="0">
                <a:latin typeface="TimesNewRoman"/>
              </a:rPr>
              <a:t>– уменьшение заболеваний некоторыми формами рака.</a:t>
            </a:r>
          </a:p>
          <a:p>
            <a:pPr marL="0" indent="0" algn="just">
              <a:buNone/>
            </a:pPr>
            <a:r>
              <a:rPr lang="ru-RU" dirty="0">
                <a:latin typeface="TimesNewRoman"/>
              </a:rPr>
              <a:t>Эти продукты </a:t>
            </a:r>
            <a:r>
              <a:rPr lang="ru-RU" b="1" dirty="0">
                <a:latin typeface="TimesNewRoman"/>
              </a:rPr>
              <a:t>предназначены для широкого круга </a:t>
            </a:r>
            <a:r>
              <a:rPr lang="ru-RU" b="1" dirty="0" smtClean="0">
                <a:latin typeface="TimesNewRoman"/>
              </a:rPr>
              <a:t>потребителей и </a:t>
            </a:r>
            <a:r>
              <a:rPr lang="ru-RU" b="1" dirty="0">
                <a:latin typeface="TimesNewRoman"/>
              </a:rPr>
              <a:t>имеют вид обычной пищи.</a:t>
            </a:r>
            <a:r>
              <a:rPr lang="ru-RU" dirty="0">
                <a:latin typeface="TimesNewRoman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NewRoman"/>
              </a:rPr>
              <a:t>Они могут и должны потребляться </a:t>
            </a:r>
            <a:r>
              <a:rPr lang="ru-RU" dirty="0" smtClean="0">
                <a:solidFill>
                  <a:srgbClr val="C00000"/>
                </a:solidFill>
                <a:latin typeface="TimesNewRoman"/>
              </a:rPr>
              <a:t>регулярно </a:t>
            </a:r>
            <a:r>
              <a:rPr lang="ru-RU" dirty="0">
                <a:solidFill>
                  <a:srgbClr val="C00000"/>
                </a:solidFill>
                <a:latin typeface="TimesNewRoman"/>
              </a:rPr>
              <a:t>в составе нормального рациона питания.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0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NewRoman"/>
              </a:rPr>
              <a:t>Потребительские свойства функциональных продуктов </a:t>
            </a:r>
            <a:r>
              <a:rPr lang="ru-RU" sz="2800" dirty="0">
                <a:solidFill>
                  <a:srgbClr val="C00000"/>
                </a:solidFill>
                <a:latin typeface="TimesNewRoman"/>
              </a:rPr>
              <a:t>включают три составляющие: </a:t>
            </a:r>
            <a:r>
              <a:rPr lang="ru-RU" sz="2800" b="1" i="1" dirty="0">
                <a:solidFill>
                  <a:srgbClr val="C00000"/>
                </a:solidFill>
                <a:latin typeface="TimesNewRoman,Italic"/>
              </a:rPr>
              <a:t>пищевую ценность, вкусовые качества, физиологическое воздействие.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NewRoman,Italic"/>
              </a:rPr>
              <a:t>Традиционные </a:t>
            </a:r>
            <a:r>
              <a:rPr lang="ru-RU" sz="2400" dirty="0">
                <a:latin typeface="TimesNewRoman,Italic"/>
              </a:rPr>
              <a:t>продукты, </a:t>
            </a:r>
            <a:r>
              <a:rPr lang="ru-RU" sz="2400" b="1" dirty="0">
                <a:latin typeface="TimesNewRoman,Italic"/>
              </a:rPr>
              <a:t>в отличие от </a:t>
            </a:r>
            <a:r>
              <a:rPr lang="ru-RU" sz="2400" b="1" dirty="0" smtClean="0">
                <a:latin typeface="TimesNewRoman,Italic"/>
              </a:rPr>
              <a:t>функциональных,</a:t>
            </a:r>
            <a:r>
              <a:rPr lang="ru-RU" sz="2400" dirty="0" smtClean="0">
                <a:latin typeface="TimesNewRoman,Italic"/>
              </a:rPr>
              <a:t> характеризуются</a:t>
            </a:r>
            <a:r>
              <a:rPr lang="ru-RU" sz="2400" dirty="0" smtClean="0">
                <a:solidFill>
                  <a:srgbClr val="C00000"/>
                </a:solidFill>
                <a:latin typeface="TimesNewRoman,Italic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NewRoman,Italic"/>
              </a:rPr>
              <a:t>только первыми двумя составляющими. </a:t>
            </a:r>
            <a:r>
              <a:rPr lang="ru-RU" sz="2400" dirty="0">
                <a:latin typeface="TimesNewRoman,Italic"/>
              </a:rPr>
              <a:t>По </a:t>
            </a:r>
            <a:r>
              <a:rPr lang="ru-RU" sz="2400" dirty="0" smtClean="0">
                <a:latin typeface="TimesNewRoman,Italic"/>
              </a:rPr>
              <a:t>сравнению </a:t>
            </a:r>
            <a:r>
              <a:rPr lang="ru-RU" sz="2400" dirty="0">
                <a:latin typeface="TimesNewRoman,Italic"/>
              </a:rPr>
              <a:t>с обычными повседневными продуктами, функциональные </a:t>
            </a:r>
            <a:r>
              <a:rPr lang="ru-RU" sz="2400" dirty="0" smtClean="0">
                <a:latin typeface="TimesNewRoman,Italic"/>
              </a:rPr>
              <a:t>должны быть </a:t>
            </a:r>
            <a:r>
              <a:rPr lang="ru-RU" sz="2400" dirty="0">
                <a:solidFill>
                  <a:srgbClr val="C00000"/>
                </a:solidFill>
                <a:latin typeface="TimesNewRoman,Italic"/>
              </a:rPr>
              <a:t>полезными для здоровья, безопасными с позиций </a:t>
            </a:r>
            <a:r>
              <a:rPr lang="ru-RU" sz="2400" dirty="0" smtClean="0">
                <a:solidFill>
                  <a:srgbClr val="C00000"/>
                </a:solidFill>
                <a:latin typeface="TimesNewRoman,Italic"/>
              </a:rPr>
              <a:t>сбалансированного </a:t>
            </a:r>
            <a:r>
              <a:rPr lang="ru-RU" sz="2400" dirty="0">
                <a:solidFill>
                  <a:srgbClr val="C00000"/>
                </a:solidFill>
                <a:latin typeface="TimesNewRoman,Italic"/>
              </a:rPr>
              <a:t>питания и питательной ценности продуктов. Важно отметить, </a:t>
            </a:r>
            <a:r>
              <a:rPr lang="ru-RU" sz="2400" dirty="0" smtClean="0">
                <a:solidFill>
                  <a:srgbClr val="C00000"/>
                </a:solidFill>
                <a:latin typeface="TimesNewRoman,Italic"/>
              </a:rPr>
              <a:t>что эти </a:t>
            </a:r>
            <a:r>
              <a:rPr lang="ru-RU" sz="2400" dirty="0">
                <a:solidFill>
                  <a:srgbClr val="C00000"/>
                </a:solidFill>
                <a:latin typeface="TimesNewRoman,Italic"/>
              </a:rPr>
              <a:t>требования относятся к продукту в целом, а не только к </a:t>
            </a:r>
            <a:r>
              <a:rPr lang="ru-RU" sz="2400" dirty="0" smtClean="0">
                <a:solidFill>
                  <a:srgbClr val="C00000"/>
                </a:solidFill>
                <a:latin typeface="TimesNewRoman,Italic"/>
              </a:rPr>
              <a:t>отдельным его </a:t>
            </a:r>
            <a:r>
              <a:rPr lang="ru-RU" sz="2400" dirty="0">
                <a:solidFill>
                  <a:srgbClr val="C00000"/>
                </a:solidFill>
                <a:latin typeface="TimesNewRoman,Italic"/>
              </a:rPr>
              <a:t>ингредиентам.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Функциональные ингредиенты.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Все продукты позитивного </a:t>
            </a:r>
            <a:r>
              <a:rPr lang="ru-RU" dirty="0" smtClean="0"/>
              <a:t>питания </a:t>
            </a:r>
            <a:r>
              <a:rPr lang="ru-RU" dirty="0"/>
              <a:t>содержат ингредиенты, придающие им функциональные свойства.</a:t>
            </a:r>
          </a:p>
          <a:p>
            <a:pPr marL="0" indent="0" algn="just">
              <a:buNone/>
            </a:pPr>
            <a:r>
              <a:rPr lang="ru-RU" dirty="0"/>
              <a:t>По теории Д. Поттера, на сегодняшнем этапе развития рынка </a:t>
            </a:r>
            <a:r>
              <a:rPr lang="ru-RU" dirty="0" smtClean="0"/>
              <a:t>эффективно </a:t>
            </a:r>
            <a:r>
              <a:rPr lang="ru-RU" dirty="0"/>
              <a:t>используются следующие основные виды функциональных </a:t>
            </a:r>
            <a:r>
              <a:rPr lang="ru-RU" dirty="0" smtClean="0"/>
              <a:t>ингредиентов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– пищевые волокна (растворимые и нерастворимые);</a:t>
            </a:r>
          </a:p>
          <a:p>
            <a:pPr marL="0" indent="0" algn="just">
              <a:buNone/>
            </a:pPr>
            <a:r>
              <a:rPr lang="ru-RU" dirty="0"/>
              <a:t>– витамины (А, группа В, C и т.д.);</a:t>
            </a:r>
          </a:p>
          <a:p>
            <a:pPr marL="0" indent="0" algn="just">
              <a:buNone/>
            </a:pPr>
            <a:r>
              <a:rPr lang="ru-RU" dirty="0"/>
              <a:t>– минеральные вещества (кальций, железо);</a:t>
            </a:r>
          </a:p>
          <a:p>
            <a:pPr marL="0" indent="0" algn="just">
              <a:buNone/>
            </a:pPr>
            <a:r>
              <a:rPr lang="ru-RU" dirty="0"/>
              <a:t>– полиненасыщенные жиры (растительные масла, рыбий жир, ω-3-</a:t>
            </a:r>
          </a:p>
          <a:p>
            <a:pPr marL="0" indent="0" algn="just">
              <a:buNone/>
            </a:pPr>
            <a:r>
              <a:rPr lang="ru-RU" dirty="0"/>
              <a:t>и ω-6-жирные кислоты);</a:t>
            </a:r>
          </a:p>
          <a:p>
            <a:pPr marL="0" indent="0" algn="just">
              <a:buNone/>
            </a:pPr>
            <a:r>
              <a:rPr lang="ru-RU" dirty="0"/>
              <a:t>– антиоксиданты: β-каротин, витамин С (аскорбиновая кислота) и </a:t>
            </a:r>
            <a:r>
              <a:rPr lang="ru-RU" dirty="0" smtClean="0"/>
              <a:t>витамин </a:t>
            </a:r>
            <a:r>
              <a:rPr lang="ru-RU" dirty="0"/>
              <a:t>Е (α-токоферол);</a:t>
            </a:r>
          </a:p>
          <a:p>
            <a:pPr marL="0" indent="0" algn="just">
              <a:buNone/>
            </a:pPr>
            <a:r>
              <a:rPr lang="ru-RU" dirty="0"/>
              <a:t>– </a:t>
            </a:r>
            <a:r>
              <a:rPr lang="ru-RU" dirty="0" err="1"/>
              <a:t>пробиотики</a:t>
            </a:r>
            <a:r>
              <a:rPr lang="ru-RU" dirty="0"/>
              <a:t> (препараты живых микроорганизмов);</a:t>
            </a:r>
          </a:p>
          <a:p>
            <a:pPr marL="0" indent="0" algn="just">
              <a:buNone/>
            </a:pPr>
            <a:r>
              <a:rPr lang="ru-RU" dirty="0"/>
              <a:t>– </a:t>
            </a:r>
            <a:r>
              <a:rPr lang="ru-RU" dirty="0" err="1"/>
              <a:t>пребиотики</a:t>
            </a:r>
            <a:r>
              <a:rPr lang="ru-RU" dirty="0"/>
              <a:t> (олигосахариды как субстрат для полезных бактерий).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11351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360040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Таблица 1  - Эффекты </a:t>
            </a:r>
            <a:r>
              <a:rPr lang="ru-RU" sz="1400" b="1" dirty="0"/>
              <a:t>физиологического воздействия функциональных </a:t>
            </a:r>
            <a:r>
              <a:rPr lang="ru-RU" sz="1400" b="1" dirty="0" smtClean="0"/>
              <a:t>ингредиентов</a:t>
            </a:r>
            <a:endParaRPr lang="ru-RU" sz="1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7321120"/>
              </p:ext>
            </p:extLst>
          </p:nvPr>
        </p:nvGraphicFramePr>
        <p:xfrm>
          <a:off x="467544" y="980728"/>
          <a:ext cx="822960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4760"/>
                <a:gridCol w="1440160"/>
                <a:gridCol w="3034680"/>
              </a:tblGrid>
              <a:tr h="648742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Факторы риска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Факторы риска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Пищевые</a:t>
                      </a:r>
                    </a:p>
                    <a:p>
                      <a:r>
                        <a:rPr lang="ru-RU" sz="1400" b="0" dirty="0" smtClean="0"/>
                        <a:t>ингредиенты</a:t>
                      </a:r>
                      <a:endParaRPr lang="ru-RU" sz="1400" b="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Курение; повышенное давление; повышенное содержание холестерина, низкий уровень антиоксидантов  (витаминов Е и С) в пище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Сердечно-</a:t>
                      </a:r>
                    </a:p>
                    <a:p>
                      <a:pPr algn="just"/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сосудистые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/>
                        <a:t>Линолевая</a:t>
                      </a:r>
                      <a:r>
                        <a:rPr lang="ru-RU" sz="1400" dirty="0" smtClean="0"/>
                        <a:t> кислота, ω -3-жирные кислоты, </a:t>
                      </a:r>
                      <a:r>
                        <a:rPr lang="ru-RU" sz="1400" dirty="0" smtClean="0"/>
                        <a:t>витамины-антиоксиданты</a:t>
                      </a:r>
                      <a:r>
                        <a:rPr lang="ru-RU" sz="1400" dirty="0" smtClean="0"/>
                        <a:t>,  </a:t>
                      </a:r>
                      <a:r>
                        <a:rPr lang="ru-RU" sz="1400" dirty="0" err="1" smtClean="0"/>
                        <a:t>флавоноиды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фолаты</a:t>
                      </a:r>
                      <a:r>
                        <a:rPr lang="ru-RU" sz="1400" dirty="0" smtClean="0"/>
                        <a:t>, пищевые волокна, </a:t>
                      </a:r>
                      <a:r>
                        <a:rPr lang="ru-RU" sz="1400" dirty="0" smtClean="0"/>
                        <a:t>минеральные вещества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Потребление сверхжирной пищи, </a:t>
                      </a:r>
                      <a:r>
                        <a:rPr lang="ru-RU" sz="1400" dirty="0" err="1" smtClean="0"/>
                        <a:t>вяленого,соленого</a:t>
                      </a:r>
                      <a:r>
                        <a:rPr lang="ru-RU" sz="1400" dirty="0" smtClean="0"/>
                        <a:t>, копченого мяса, </a:t>
                      </a:r>
                      <a:r>
                        <a:rPr lang="ru-RU" sz="1400" dirty="0" smtClean="0"/>
                        <a:t>содержащих </a:t>
                      </a:r>
                      <a:r>
                        <a:rPr lang="ru-RU" sz="1400" dirty="0" err="1" smtClean="0"/>
                        <a:t>нитрозамины</a:t>
                      </a:r>
                      <a:r>
                        <a:rPr lang="ru-RU" sz="1400" dirty="0" smtClean="0"/>
                        <a:t>, полициклические </a:t>
                      </a:r>
                      <a:r>
                        <a:rPr lang="ru-RU" sz="1400" dirty="0" err="1" smtClean="0"/>
                        <a:t>углеводо</a:t>
                      </a:r>
                      <a:r>
                        <a:rPr lang="ru-RU" sz="1400" dirty="0" smtClean="0"/>
                        <a:t>-</a:t>
                      </a:r>
                    </a:p>
                    <a:p>
                      <a:r>
                        <a:rPr lang="ru-RU" sz="1400" dirty="0" smtClean="0"/>
                        <a:t>роды, недостаточное количество </a:t>
                      </a:r>
                      <a:r>
                        <a:rPr lang="ru-RU" sz="1400" dirty="0" smtClean="0"/>
                        <a:t>фруктов и </a:t>
                      </a:r>
                      <a:r>
                        <a:rPr lang="ru-RU" sz="1400" dirty="0" smtClean="0"/>
                        <a:t>овощей (витаминов, пищевых волокон)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Рак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Витамин С, β-каротин,</a:t>
                      </a:r>
                    </a:p>
                    <a:p>
                      <a:r>
                        <a:rPr lang="ru-RU" sz="1400" dirty="0" smtClean="0"/>
                        <a:t>пищевые волокна,</a:t>
                      </a:r>
                    </a:p>
                    <a:p>
                      <a:r>
                        <a:rPr lang="ru-RU" sz="1400" dirty="0" err="1" smtClean="0"/>
                        <a:t>фитоэлементы</a:t>
                      </a:r>
                      <a:r>
                        <a:rPr lang="ru-RU" sz="1400" dirty="0" smtClean="0"/>
                        <a:t>,</a:t>
                      </a:r>
                    </a:p>
                    <a:p>
                      <a:r>
                        <a:rPr lang="ru-RU" sz="1400" dirty="0" smtClean="0"/>
                        <a:t>витамин D, кальций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Наследственность, избыточный вес,  вирусная инфекция, потребление</a:t>
                      </a:r>
                    </a:p>
                    <a:p>
                      <a:r>
                        <a:rPr lang="ru-RU" sz="1400" dirty="0" smtClean="0"/>
                        <a:t>избыточного количества сахара,</a:t>
                      </a:r>
                    </a:p>
                    <a:p>
                      <a:r>
                        <a:rPr lang="ru-RU" sz="1400" dirty="0" smtClean="0"/>
                        <a:t>молочных белков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Сахарный</a:t>
                      </a:r>
                    </a:p>
                    <a:p>
                      <a:r>
                        <a:rPr lang="ru-RU" sz="1400" dirty="0" smtClean="0"/>
                        <a:t>диабет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Пищевые волокна,</a:t>
                      </a:r>
                    </a:p>
                    <a:p>
                      <a:r>
                        <a:rPr lang="ru-RU" sz="1400" dirty="0" smtClean="0"/>
                        <a:t>витамин D, хром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Повышенное давление, избыточное</a:t>
                      </a:r>
                    </a:p>
                    <a:p>
                      <a:r>
                        <a:rPr lang="ru-RU" sz="1400" dirty="0" smtClean="0"/>
                        <a:t>количество поваренной соли, насыщенных</a:t>
                      </a:r>
                    </a:p>
                    <a:p>
                      <a:r>
                        <a:rPr lang="ru-RU" sz="1400" dirty="0" smtClean="0"/>
                        <a:t>жирных кислот в пище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Инсульт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Витамин Е,</a:t>
                      </a:r>
                    </a:p>
                    <a:p>
                      <a:r>
                        <a:rPr lang="ru-RU" sz="1400" dirty="0" smtClean="0"/>
                        <a:t>ω-3-жирные кислоты,</a:t>
                      </a:r>
                    </a:p>
                    <a:p>
                      <a:r>
                        <a:rPr lang="ru-RU" sz="1400" dirty="0" smtClean="0"/>
                        <a:t>витамин А, </a:t>
                      </a:r>
                      <a:r>
                        <a:rPr lang="ru-RU" sz="1400" dirty="0" err="1" smtClean="0"/>
                        <a:t>флавоноиды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32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>
              <a:spcBef>
                <a:spcPts val="0"/>
              </a:spcBef>
            </a:pP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45178540"/>
              </p:ext>
            </p:extLst>
          </p:nvPr>
        </p:nvGraphicFramePr>
        <p:xfrm>
          <a:off x="457200" y="1196975"/>
          <a:ext cx="8229600" cy="499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Факторы риска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Факторы риска заболевания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Пищевые</a:t>
                      </a:r>
                    </a:p>
                    <a:p>
                      <a:r>
                        <a:rPr lang="ru-RU" sz="1600" b="1" dirty="0" smtClean="0"/>
                        <a:t>ингредиенты</a:t>
                      </a:r>
                      <a:endParaRPr lang="ru-RU" sz="1600" b="1" dirty="0"/>
                    </a:p>
                  </a:txBody>
                  <a:tcPr/>
                </a:tc>
              </a:tr>
              <a:tr h="122085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Солнечная радиация, плохая экология,  диабет, </a:t>
                      </a:r>
                      <a:r>
                        <a:rPr lang="ru-RU" sz="1400" dirty="0" err="1" smtClean="0"/>
                        <a:t>галактоземические</a:t>
                      </a:r>
                      <a:r>
                        <a:rPr lang="ru-RU" sz="1400" dirty="0" smtClean="0"/>
                        <a:t> расстройства,</a:t>
                      </a:r>
                    </a:p>
                    <a:p>
                      <a:pPr algn="just"/>
                      <a:r>
                        <a:rPr lang="ru-RU" sz="1400" dirty="0" smtClean="0"/>
                        <a:t>употребление некоторых лекарств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Катаракта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</a:t>
                      </a:r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Витамин С, </a:t>
                      </a:r>
                      <a:r>
                        <a:rPr lang="ru-RU" sz="1400" b="0" i="0" u="none" strike="noStrike" baseline="0" dirty="0" err="1" smtClean="0">
                          <a:latin typeface="TimesNewRoman"/>
                        </a:rPr>
                        <a:t>каротиноиды</a:t>
                      </a:r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,</a:t>
                      </a:r>
                    </a:p>
                    <a:p>
                      <a:pPr algn="just"/>
                      <a:r>
                        <a:rPr lang="ru-RU" sz="1400" b="0" i="0" u="none" strike="noStrike" baseline="0" dirty="0" smtClean="0">
                          <a:latin typeface="TimesNewRoman"/>
                        </a:rPr>
                        <a:t>витамины группы 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Недостаток физической активности, пониженное содержание эстрогена,</a:t>
                      </a:r>
                    </a:p>
                    <a:p>
                      <a:r>
                        <a:rPr lang="ru-RU" sz="1400" dirty="0" smtClean="0"/>
                        <a:t>кальция в организме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Остеопороз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Кальций, витамин К, витамины С, В6, D,  фосфор, бор, магний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Свободные радикалы, алюминий, пестициды, употребление некоторых лекарств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Болезни мозга</a:t>
                      </a:r>
                    </a:p>
                    <a:p>
                      <a:pPr algn="ctr"/>
                      <a:r>
                        <a:rPr lang="ru-RU" sz="1400" dirty="0" smtClean="0"/>
                        <a:t>и НС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Витамины-антиоксиданты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Избыточное потребление </a:t>
                      </a:r>
                      <a:r>
                        <a:rPr lang="ru-RU" sz="1400" dirty="0" err="1" smtClean="0"/>
                        <a:t>высококалорий</a:t>
                      </a:r>
                      <a:r>
                        <a:rPr lang="ru-RU" sz="1400" dirty="0" smtClean="0"/>
                        <a:t>-</a:t>
                      </a:r>
                    </a:p>
                    <a:p>
                      <a:r>
                        <a:rPr lang="ru-RU" sz="1400" dirty="0" smtClean="0"/>
                        <a:t>ной пищи, нарушение оптимального</a:t>
                      </a:r>
                    </a:p>
                    <a:p>
                      <a:r>
                        <a:rPr lang="ru-RU" sz="1400" dirty="0" smtClean="0"/>
                        <a:t>соотношения нутриентов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Ожирение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Пищевые волокна, витамины,</a:t>
                      </a:r>
                    </a:p>
                    <a:p>
                      <a:r>
                        <a:rPr lang="ru-RU" sz="1400" dirty="0" smtClean="0"/>
                        <a:t>минеральные вещества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33265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Продолжение таблицы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08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Функциональные свойства пищевых волокон связаны в основном</a:t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 работой желудочно-кишечного тракта.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Пища, богатая волокнами, </a:t>
            </a:r>
            <a:r>
              <a:rPr lang="ru-RU" dirty="0" smtClean="0"/>
              <a:t>оказывает </a:t>
            </a:r>
            <a:r>
              <a:rPr lang="ru-RU" dirty="0"/>
              <a:t>положительное воздействие на процессы пищеварения и, </a:t>
            </a:r>
            <a:r>
              <a:rPr lang="ru-RU" dirty="0" smtClean="0"/>
              <a:t>следовательно</a:t>
            </a:r>
            <a:r>
              <a:rPr lang="ru-RU" dirty="0"/>
              <a:t>, уменьшает риск возникновения заболеваний, </a:t>
            </a:r>
            <a:r>
              <a:rPr lang="ru-RU" dirty="0" smtClean="0"/>
              <a:t>обусловленных этими процессами.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37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Специфические области физиологического воздействия </a:t>
            </a:r>
            <a:r>
              <a:rPr lang="ru-RU" sz="3200" b="1" dirty="0" smtClean="0">
                <a:solidFill>
                  <a:srgbClr val="0070C0"/>
                </a:solidFill>
              </a:rPr>
              <a:t>пищевых  волокон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779871"/>
            <a:ext cx="302433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Воздействие волокон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068960"/>
            <a:ext cx="3024336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Уменьшающее:</a:t>
            </a:r>
          </a:p>
          <a:p>
            <a:pPr algn="ctr"/>
            <a:r>
              <a:rPr lang="ru-RU" dirty="0"/>
              <a:t>риск образования кариеса</a:t>
            </a:r>
          </a:p>
          <a:p>
            <a:pPr algn="ctr"/>
            <a:r>
              <a:rPr lang="ru-RU" dirty="0"/>
              <a:t>время прохождения через кишечник</a:t>
            </a:r>
          </a:p>
          <a:p>
            <a:pPr algn="ctr"/>
            <a:r>
              <a:rPr lang="ru-RU" dirty="0"/>
              <a:t>риск рака толстой кишки</a:t>
            </a:r>
          </a:p>
          <a:p>
            <a:pPr algn="ctr"/>
            <a:r>
              <a:rPr lang="ru-RU" dirty="0"/>
              <a:t>уровень холестерина</a:t>
            </a:r>
          </a:p>
          <a:p>
            <a:pPr algn="ctr"/>
            <a:r>
              <a:rPr lang="ru-RU" dirty="0"/>
              <a:t>всасывание сахаров</a:t>
            </a:r>
          </a:p>
          <a:p>
            <a:pPr algn="ctr"/>
            <a:r>
              <a:rPr lang="ru-RU" dirty="0"/>
              <a:t>энергетическую ценность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068960"/>
            <a:ext cx="3024336" cy="2952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Способствующее:</a:t>
            </a:r>
          </a:p>
          <a:p>
            <a:pPr algn="ctr"/>
            <a:r>
              <a:rPr lang="ru-RU" dirty="0"/>
              <a:t>здоровому состоянию зубов</a:t>
            </a:r>
          </a:p>
          <a:p>
            <a:pPr algn="ctr"/>
            <a:r>
              <a:rPr lang="ru-RU" dirty="0"/>
              <a:t>утолению голода</a:t>
            </a:r>
          </a:p>
          <a:p>
            <a:pPr algn="ctr"/>
            <a:r>
              <a:rPr lang="ru-RU" dirty="0"/>
              <a:t>увеличению массы стула</a:t>
            </a:r>
          </a:p>
          <a:p>
            <a:pPr algn="ctr"/>
            <a:r>
              <a:rPr lang="ru-RU" dirty="0"/>
              <a:t>улучшению состояния</a:t>
            </a:r>
          </a:p>
          <a:p>
            <a:pPr algn="ctr"/>
            <a:r>
              <a:rPr lang="ru-RU" dirty="0"/>
              <a:t>кишечной флоры</a:t>
            </a:r>
          </a:p>
          <a:p>
            <a:pPr algn="ctr"/>
            <a:r>
              <a:rPr lang="ru-RU" dirty="0"/>
              <a:t>экстрагированию желчных кислот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75856" y="2571959"/>
            <a:ext cx="1368152" cy="424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4008" y="2571959"/>
            <a:ext cx="1368152" cy="4249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27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Витамины и антиоксиданты, к которым относятся витамины А, С, Е</a:t>
            </a:r>
            <a:r>
              <a:rPr lang="ru-RU" sz="2000" b="1" dirty="0" smtClean="0">
                <a:solidFill>
                  <a:srgbClr val="FF0000"/>
                </a:solidFill>
              </a:rPr>
              <a:t>, витамины </a:t>
            </a:r>
            <a:r>
              <a:rPr lang="ru-RU" sz="2000" b="1" dirty="0">
                <a:solidFill>
                  <a:srgbClr val="FF0000"/>
                </a:solidFill>
              </a:rPr>
              <a:t>группы В и провитамин А – (β-каротин) </a:t>
            </a:r>
            <a:r>
              <a:rPr lang="ru-RU" sz="2000" dirty="0"/>
              <a:t>- участвуют в метаболизме, укрепляют иммунную систему </a:t>
            </a:r>
            <a:r>
              <a:rPr lang="ru-RU" sz="2000" dirty="0" smtClean="0"/>
              <a:t>организма</a:t>
            </a:r>
            <a:r>
              <a:rPr lang="ru-RU" sz="2000" dirty="0"/>
              <a:t>, помогают предупредить такие заболевания, </a:t>
            </a:r>
            <a:r>
              <a:rPr lang="ru-RU" sz="2000" dirty="0" smtClean="0"/>
              <a:t>как цинга </a:t>
            </a:r>
            <a:r>
              <a:rPr lang="ru-RU" sz="2000" dirty="0"/>
              <a:t>и </a:t>
            </a:r>
            <a:r>
              <a:rPr lang="ru-RU" sz="2000" dirty="0" smtClean="0"/>
              <a:t>бери-бери</a:t>
            </a:r>
            <a:r>
              <a:rPr lang="ru-RU" sz="20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88024" y="3284984"/>
            <a:ext cx="3908983" cy="260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53353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NewRoman"/>
              </a:rPr>
              <a:t>К антиоксидантам относятся </a:t>
            </a:r>
            <a:r>
              <a:rPr lang="ru-RU" b="1" dirty="0">
                <a:solidFill>
                  <a:srgbClr val="FF0000"/>
                </a:solidFill>
                <a:latin typeface="TimesNewRoman"/>
              </a:rPr>
              <a:t>β-каротин и витамины С и Е. </a:t>
            </a:r>
            <a:r>
              <a:rPr lang="ru-RU" dirty="0" smtClean="0">
                <a:latin typeface="TimesNewRoman"/>
              </a:rPr>
              <a:t>Антиоксиданты </a:t>
            </a:r>
            <a:r>
              <a:rPr lang="ru-RU" dirty="0">
                <a:latin typeface="TimesNewRoman"/>
              </a:rPr>
              <a:t>замедляют процессы окисления ненасыщенных </a:t>
            </a:r>
            <a:r>
              <a:rPr lang="ru-RU" dirty="0" smtClean="0">
                <a:latin typeface="TimesNewRoman"/>
              </a:rPr>
              <a:t>жирных кислот</a:t>
            </a:r>
            <a:r>
              <a:rPr lang="ru-RU" dirty="0">
                <a:latin typeface="TimesNewRoman"/>
              </a:rPr>
              <a:t>, входящих в состав липидов, путем взаимодействия с </a:t>
            </a:r>
            <a:r>
              <a:rPr lang="ru-RU" dirty="0" smtClean="0">
                <a:latin typeface="TimesNewRoman"/>
              </a:rPr>
              <a:t>кислородом</a:t>
            </a:r>
            <a:r>
              <a:rPr lang="ru-RU" dirty="0">
                <a:latin typeface="TimesNewRoman"/>
              </a:rPr>
              <a:t>, а также разрушают уже </a:t>
            </a:r>
            <a:r>
              <a:rPr lang="ru-RU" dirty="0" smtClean="0">
                <a:latin typeface="TimesNewRoman"/>
              </a:rPr>
              <a:t>образовавшиеся </a:t>
            </a:r>
            <a:r>
              <a:rPr lang="ru-RU" dirty="0">
                <a:latin typeface="TimesNewRoman"/>
              </a:rPr>
              <a:t>пероксиды. антиоксиданты защищают организм человека от </a:t>
            </a:r>
            <a:r>
              <a:rPr lang="ru-RU" dirty="0" smtClean="0">
                <a:latin typeface="TimesNewRoman"/>
              </a:rPr>
              <a:t>свободных </a:t>
            </a:r>
            <a:r>
              <a:rPr lang="ru-RU" dirty="0">
                <a:latin typeface="TimesNewRoman"/>
              </a:rPr>
              <a:t>радикалов, проявляя антиканцерогенное действие, а также </a:t>
            </a:r>
            <a:r>
              <a:rPr lang="ru-RU" dirty="0" smtClean="0">
                <a:latin typeface="TimesNewRoman"/>
              </a:rPr>
              <a:t>блокируют </a:t>
            </a:r>
            <a:r>
              <a:rPr lang="ru-RU" dirty="0">
                <a:latin typeface="TimesNewRoman"/>
              </a:rPr>
              <a:t>активные перекисные радикалы, замедляя процесс старения.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05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Области физиологического воздействия витаминов и антиоксидантов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274" y="3000748"/>
            <a:ext cx="603556" cy="2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232756"/>
            <a:ext cx="2592288" cy="684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 – аскорбиновая</a:t>
            </a:r>
          </a:p>
          <a:p>
            <a:pPr algn="ctr"/>
            <a:r>
              <a:rPr lang="ru-RU" b="1" dirty="0"/>
              <a:t>кислота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052736"/>
            <a:ext cx="4248472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NewRoman"/>
              </a:rPr>
              <a:t>Антицинготное действие</a:t>
            </a:r>
          </a:p>
          <a:p>
            <a:pPr algn="ctr"/>
            <a:r>
              <a:rPr lang="ru-RU" sz="1600" dirty="0">
                <a:latin typeface="TimesNewRoman"/>
              </a:rPr>
              <a:t>Метаболические функции</a:t>
            </a:r>
          </a:p>
          <a:p>
            <a:pPr algn="ctr"/>
            <a:r>
              <a:rPr lang="ru-RU" sz="1600" dirty="0">
                <a:latin typeface="TimesNewRoman"/>
              </a:rPr>
              <a:t>Иммунная стимуляция</a:t>
            </a:r>
          </a:p>
          <a:p>
            <a:pPr algn="ctr"/>
            <a:r>
              <a:rPr lang="ru-RU" sz="1600" dirty="0">
                <a:latin typeface="TimesNewRoman"/>
              </a:rPr>
              <a:t>Антиоксидантное действ</a:t>
            </a:r>
            <a:r>
              <a:rPr lang="ru-RU" sz="1400" dirty="0">
                <a:latin typeface="TimesNewRoman"/>
              </a:rPr>
              <a:t>ие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852936"/>
            <a:ext cx="259228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NewRoman,Bold"/>
              </a:rPr>
              <a:t>Вит. </a:t>
            </a:r>
            <a:r>
              <a:rPr lang="en-US" b="1" dirty="0">
                <a:latin typeface="TimesNewRoman,Bold"/>
              </a:rPr>
              <a:t>B</a:t>
            </a:r>
            <a:r>
              <a:rPr lang="en-US" sz="800" b="1" dirty="0">
                <a:latin typeface="TimesNewRoman,Bold"/>
              </a:rPr>
              <a:t>1 </a:t>
            </a:r>
            <a:r>
              <a:rPr lang="en-US" b="1" dirty="0">
                <a:latin typeface="TimesNewRoman,Bold"/>
              </a:rPr>
              <a:t>B</a:t>
            </a:r>
            <a:r>
              <a:rPr lang="en-US" sz="800" b="1" dirty="0">
                <a:latin typeface="TimesNewRoman,Bold"/>
              </a:rPr>
              <a:t>2 </a:t>
            </a:r>
            <a:r>
              <a:rPr lang="en-US" b="1" dirty="0">
                <a:latin typeface="TimesNewRoman,Bold"/>
              </a:rPr>
              <a:t>B</a:t>
            </a:r>
            <a:r>
              <a:rPr lang="en-US" sz="800" b="1" dirty="0">
                <a:latin typeface="TimesNewRoman,Bold"/>
              </a:rPr>
              <a:t>6 </a:t>
            </a:r>
            <a:r>
              <a:rPr lang="en-US" b="1" dirty="0">
                <a:latin typeface="TimesNewRoman,Bold"/>
              </a:rPr>
              <a:t>B</a:t>
            </a:r>
            <a:r>
              <a:rPr lang="en-US" sz="800" b="1" dirty="0">
                <a:latin typeface="TimesNewRoman,Bold"/>
              </a:rPr>
              <a:t>12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77072"/>
            <a:ext cx="259228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NewRoman,Bold"/>
              </a:rPr>
              <a:t>Вит. Е – токоферол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5157192"/>
            <a:ext cx="2448272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NewRoman,Bold"/>
              </a:rPr>
              <a:t>Провитамин А </a:t>
            </a:r>
            <a:r>
              <a:rPr lang="ru-RU" b="1" dirty="0" smtClean="0">
                <a:latin typeface="TimesNewRoman,Bold"/>
              </a:rPr>
              <a:t>– </a:t>
            </a:r>
          </a:p>
          <a:p>
            <a:r>
              <a:rPr lang="el-GR" b="1" dirty="0" smtClean="0">
                <a:latin typeface="TimesNewRoman,Bold"/>
              </a:rPr>
              <a:t>β-</a:t>
            </a:r>
            <a:r>
              <a:rPr lang="ru-RU" b="1" dirty="0">
                <a:latin typeface="TimesNewRoman,Bold"/>
              </a:rPr>
              <a:t>каротин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2564904"/>
            <a:ext cx="4248472" cy="1296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Функции </a:t>
            </a:r>
            <a:r>
              <a:rPr lang="ru-RU" sz="1600" dirty="0" err="1"/>
              <a:t>коэнзима</a:t>
            </a:r>
            <a:endParaRPr lang="ru-RU" sz="1600" dirty="0"/>
          </a:p>
          <a:p>
            <a:pPr algn="ctr"/>
            <a:r>
              <a:rPr lang="ru-RU" sz="1600" dirty="0"/>
              <a:t>Метаболические функции (энергетика)</a:t>
            </a:r>
          </a:p>
          <a:p>
            <a:pPr algn="ctr"/>
            <a:r>
              <a:rPr lang="ru-RU" sz="1600" dirty="0"/>
              <a:t>Предупреждение куриной слепоты</a:t>
            </a:r>
          </a:p>
          <a:p>
            <a:pPr algn="ctr"/>
            <a:r>
              <a:rPr lang="ru-RU" sz="1600" dirty="0"/>
              <a:t>Укрепление нервной системы и улучшение</a:t>
            </a:r>
          </a:p>
          <a:p>
            <a:pPr algn="ctr"/>
            <a:r>
              <a:rPr lang="ru-RU" sz="1600" dirty="0"/>
              <a:t>состояния кожных </a:t>
            </a:r>
            <a:r>
              <a:rPr lang="ru-RU" sz="1600" dirty="0" smtClean="0"/>
              <a:t>покровов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5584" y="4077072"/>
            <a:ext cx="432886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Антиоксидант Вит. Е – токоферол липидов и вит. 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4941168"/>
            <a:ext cx="4320480" cy="13681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NewRoman"/>
              </a:rPr>
              <a:t>Улучшение зрения</a:t>
            </a:r>
          </a:p>
          <a:p>
            <a:pPr algn="ctr"/>
            <a:r>
              <a:rPr lang="ru-RU" sz="1600" dirty="0">
                <a:latin typeface="TimesNewRoman"/>
              </a:rPr>
              <a:t>Антиоксидантное действие</a:t>
            </a:r>
          </a:p>
          <a:p>
            <a:pPr algn="ctr"/>
            <a:r>
              <a:rPr lang="ru-RU" sz="1600" dirty="0">
                <a:latin typeface="TimesNewRoman"/>
              </a:rPr>
              <a:t>Иммунная стимуляция</a:t>
            </a:r>
          </a:p>
          <a:p>
            <a:pPr algn="ctr"/>
            <a:r>
              <a:rPr lang="ru-RU" sz="1600" dirty="0">
                <a:latin typeface="TimesNewRoman"/>
              </a:rPr>
              <a:t>Противоопухолевое действие</a:t>
            </a:r>
            <a:endParaRPr lang="ru-RU" sz="16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503356" y="1386002"/>
            <a:ext cx="576064" cy="216024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763" y="4260614"/>
            <a:ext cx="6032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990" y="5484750"/>
            <a:ext cx="6032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92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1. </a:t>
            </a:r>
            <a:r>
              <a:rPr lang="ru-RU" dirty="0" smtClean="0"/>
              <a:t>Теории </a:t>
            </a:r>
            <a:r>
              <a:rPr lang="ru-RU" dirty="0"/>
              <a:t>и концепции питания. </a:t>
            </a:r>
            <a:r>
              <a:rPr lang="ru-RU" dirty="0" smtClean="0"/>
              <a:t>Мировая </a:t>
            </a:r>
            <a:r>
              <a:rPr lang="ru-RU" dirty="0"/>
              <a:t>концепция «Здоровое питание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/>
              <a:t>. Функциональные ингредиенты и их источники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563093" cy="35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12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6090"/>
          </a:xfrm>
        </p:spPr>
        <p:txBody>
          <a:bodyPr>
            <a:normAutofit/>
          </a:bodyPr>
          <a:lstStyle/>
          <a:p>
            <a:r>
              <a:rPr lang="ru-RU" sz="1800" b="1" dirty="0"/>
              <a:t>Минеральные вещества как функциональные ингредиенты </a:t>
            </a:r>
            <a:r>
              <a:rPr lang="ru-RU" sz="1800" b="1" dirty="0" smtClean="0"/>
              <a:t>обладают следующими </a:t>
            </a:r>
            <a:r>
              <a:rPr lang="ru-RU" sz="1800" b="1" dirty="0"/>
              <a:t>свойствами: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13384"/>
            <a:ext cx="8229600" cy="449188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/>
              <a:t>– </a:t>
            </a:r>
            <a:r>
              <a:rPr lang="ru-RU" sz="4200" dirty="0"/>
              <a:t>натрий стабилизирует осмотическое давление межклеточной </a:t>
            </a:r>
            <a:r>
              <a:rPr lang="ru-RU" sz="4200" dirty="0" smtClean="0"/>
              <a:t>жидкости</a:t>
            </a:r>
            <a:r>
              <a:rPr lang="ru-RU" sz="4200" dirty="0"/>
              <a:t>, улучшает работу мышц;</a:t>
            </a:r>
          </a:p>
          <a:p>
            <a:pPr marL="0" indent="0" algn="just">
              <a:buNone/>
            </a:pPr>
            <a:r>
              <a:rPr lang="ru-RU" sz="4200" dirty="0"/>
              <a:t>– калий играет важную роль в метаболизме клетки, </a:t>
            </a:r>
            <a:r>
              <a:rPr lang="ru-RU" sz="4200" dirty="0" smtClean="0"/>
              <a:t>способствует нервно-мышечной </a:t>
            </a:r>
            <a:r>
              <a:rPr lang="ru-RU" sz="4200" dirty="0"/>
              <a:t>деятельности, регулирует внутриклеточное </a:t>
            </a:r>
            <a:r>
              <a:rPr lang="ru-RU" sz="4200" dirty="0" smtClean="0"/>
              <a:t>осмотическое давление</a:t>
            </a:r>
            <a:r>
              <a:rPr lang="ru-RU" sz="4200" dirty="0"/>
              <a:t>, улучшает работу мышц;</a:t>
            </a:r>
          </a:p>
          <a:p>
            <a:pPr marL="0" indent="0" algn="just">
              <a:buNone/>
            </a:pPr>
            <a:r>
              <a:rPr lang="ru-RU" sz="4200" dirty="0"/>
              <a:t>– магний активизирует деятельность ферментов и </a:t>
            </a:r>
            <a:r>
              <a:rPr lang="ru-RU" sz="4200" dirty="0" smtClean="0"/>
              <a:t>нервно-мышечную деятельность</a:t>
            </a:r>
            <a:r>
              <a:rPr lang="ru-RU" sz="4200" dirty="0"/>
              <a:t>, снижает риск атеросклероза</a:t>
            </a:r>
            <a:r>
              <a:rPr lang="ru-RU" sz="4200" dirty="0" smtClean="0"/>
              <a:t>;</a:t>
            </a:r>
          </a:p>
          <a:p>
            <a:pPr marL="0" indent="0" algn="just">
              <a:buNone/>
            </a:pPr>
            <a:r>
              <a:rPr lang="ru-RU" sz="4200" dirty="0"/>
              <a:t>– кальций способствует работе клеточных мембран, </a:t>
            </a:r>
            <a:r>
              <a:rPr lang="ru-RU" sz="4200" dirty="0" smtClean="0"/>
              <a:t>ферментативной активности</a:t>
            </a:r>
            <a:r>
              <a:rPr lang="ru-RU" sz="4200" dirty="0"/>
              <a:t>, участвует в строении костной ткани;</a:t>
            </a:r>
          </a:p>
          <a:p>
            <a:pPr marL="0" indent="0" algn="just">
              <a:buNone/>
            </a:pPr>
            <a:r>
              <a:rPr lang="ru-RU" sz="4200" dirty="0"/>
              <a:t>– фосфор участвует в строении костных тканей, способствует </a:t>
            </a:r>
            <a:r>
              <a:rPr lang="ru-RU" sz="4200" dirty="0" smtClean="0"/>
              <a:t>функционированию </a:t>
            </a:r>
            <a:r>
              <a:rPr lang="ru-RU" sz="4200" dirty="0"/>
              <a:t>нервных клеток, работе ферментов и метаболизму клетки</a:t>
            </a:r>
            <a:r>
              <a:rPr lang="ru-RU" sz="4200" dirty="0" smtClean="0"/>
              <a:t>;</a:t>
            </a:r>
          </a:p>
          <a:p>
            <a:pPr marL="0" indent="0" algn="just">
              <a:buNone/>
            </a:pPr>
            <a:r>
              <a:rPr lang="ru-RU" sz="4200" dirty="0"/>
              <a:t>– цинк способствует росту организма, участвует в работе </a:t>
            </a:r>
            <a:r>
              <a:rPr lang="ru-RU" sz="4200" dirty="0" err="1" smtClean="0"/>
              <a:t>металлоферментов</a:t>
            </a:r>
            <a:r>
              <a:rPr lang="ru-RU" sz="4200" dirty="0"/>
              <a:t>;</a:t>
            </a:r>
          </a:p>
          <a:p>
            <a:pPr marL="0" indent="0" algn="just">
              <a:buNone/>
            </a:pPr>
            <a:r>
              <a:rPr lang="ru-RU" sz="4200" dirty="0"/>
              <a:t>– селен активизирует иммунную систему, является </a:t>
            </a:r>
            <a:r>
              <a:rPr lang="ru-RU" sz="4200" dirty="0" err="1"/>
              <a:t>детоксикантом</a:t>
            </a:r>
            <a:r>
              <a:rPr lang="ru-RU" sz="4200" dirty="0" smtClean="0"/>
              <a:t>, участвует </a:t>
            </a:r>
            <a:r>
              <a:rPr lang="ru-RU" sz="4200" dirty="0"/>
              <a:t>в контроле свободных радикалов;</a:t>
            </a:r>
          </a:p>
          <a:p>
            <a:pPr marL="0" indent="0" algn="just">
              <a:buNone/>
            </a:pPr>
            <a:r>
              <a:rPr lang="ru-RU" sz="4200" dirty="0"/>
              <a:t>– йод регулирует количество гормонов щитовидной железы (</a:t>
            </a:r>
            <a:r>
              <a:rPr lang="ru-RU" sz="4200" dirty="0" err="1" smtClean="0"/>
              <a:t>противозобное</a:t>
            </a:r>
            <a:r>
              <a:rPr lang="ru-RU" sz="4200" dirty="0" smtClean="0"/>
              <a:t> </a:t>
            </a:r>
            <a:r>
              <a:rPr lang="ru-RU" sz="4200" dirty="0"/>
              <a:t>средство);</a:t>
            </a:r>
          </a:p>
          <a:p>
            <a:pPr marL="0" indent="0" algn="just">
              <a:buNone/>
            </a:pPr>
            <a:r>
              <a:rPr lang="ru-RU" sz="4200" dirty="0"/>
              <a:t>– железо участвует в кроветворении, переносит кислород.</a:t>
            </a:r>
          </a:p>
        </p:txBody>
      </p:sp>
    </p:spTree>
    <p:extLst>
      <p:ext uri="{BB962C8B-B14F-4D97-AF65-F5344CB8AC3E}">
        <p14:creationId xmlns:p14="http://schemas.microsoft.com/office/powerpoint/2010/main" xmlns="" val="16858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Полиненасыщенные жирные кислоты особенно усиленно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изучались учеными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 течение последних 20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лет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Установлено</a:t>
            </a:r>
            <a:r>
              <a:rPr lang="ru-RU" dirty="0"/>
              <a:t>, что наиболее эффективными функциональными </a:t>
            </a:r>
            <a:r>
              <a:rPr lang="ru-RU" dirty="0" smtClean="0"/>
              <a:t>ингредиентами </a:t>
            </a:r>
            <a:r>
              <a:rPr lang="ru-RU" dirty="0"/>
              <a:t>этой группы являются ненасыщенные жирные </a:t>
            </a:r>
            <a:r>
              <a:rPr lang="ru-RU" dirty="0" smtClean="0"/>
              <a:t>кислоты  с </a:t>
            </a:r>
            <a:r>
              <a:rPr lang="ru-RU" dirty="0"/>
              <a:t>расположением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первой двойной связи, считая от СН-группы,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между третьим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четвертым углеродными атомами 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ω-3-жирные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кислоты.</a:t>
            </a:r>
          </a:p>
          <a:p>
            <a:r>
              <a:rPr lang="ru-RU" dirty="0"/>
              <a:t>К таким кислотам относятся линоленовая, </a:t>
            </a:r>
            <a:r>
              <a:rPr lang="ru-RU" dirty="0" err="1"/>
              <a:t>эйкозапентаеновая</a:t>
            </a:r>
            <a:r>
              <a:rPr lang="ru-RU" dirty="0"/>
              <a:t> и </a:t>
            </a:r>
            <a:r>
              <a:rPr lang="ru-RU" dirty="0" err="1" smtClean="0"/>
              <a:t>докозагексаеновая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795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Функциональные свойства полиненасыщенных жирных кислот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67545" y="3068960"/>
            <a:ext cx="2232248" cy="1080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Омега-3-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жирные кислоты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5614" y="1912609"/>
            <a:ext cx="1960539" cy="7109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Воспалительные</a:t>
            </a:r>
          </a:p>
          <a:p>
            <a:pPr algn="ctr"/>
            <a:r>
              <a:rPr lang="ru-RU" sz="1600" i="1" dirty="0"/>
              <a:t>проце</a:t>
            </a:r>
            <a:r>
              <a:rPr lang="ru-RU" i="1" dirty="0"/>
              <a:t>ссы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3589" y="5229200"/>
            <a:ext cx="1744515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Аритмия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382861"/>
            <a:ext cx="194421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NewRoman,Italic"/>
              </a:rPr>
              <a:t>Атеросклероз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37" y="3516230"/>
            <a:ext cx="194421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Диабет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5711" y="4473116"/>
            <a:ext cx="194421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Рак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4835" y="5229200"/>
            <a:ext cx="194421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Гипертония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82190" y="2313007"/>
            <a:ext cx="2034226" cy="494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TimesNewRoman,Italic"/>
              </a:rPr>
              <a:t>Ожирение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64188" y="3025373"/>
            <a:ext cx="2052228" cy="5400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Тромбозы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922665"/>
            <a:ext cx="2160240" cy="452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Псориаз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4581128"/>
            <a:ext cx="216024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Доброкачественные</a:t>
            </a:r>
          </a:p>
          <a:p>
            <a:pPr algn="ctr"/>
            <a:r>
              <a:rPr lang="ru-RU" sz="1400" i="1" dirty="0"/>
              <a:t>опухоли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5517232"/>
            <a:ext cx="23042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latin typeface="TimesNewRoman,Italic"/>
              </a:rPr>
              <a:t>Ревматоидный</a:t>
            </a:r>
          </a:p>
          <a:p>
            <a:pPr algn="ctr"/>
            <a:r>
              <a:rPr lang="ru-RU" sz="1600" i="1" dirty="0">
                <a:latin typeface="TimesNewRoman,Italic"/>
              </a:rPr>
              <a:t>артрит</a:t>
            </a:r>
            <a:endParaRPr lang="ru-RU" sz="16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519806" y="26871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879927" y="2831200"/>
            <a:ext cx="611953" cy="464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879927" y="3754225"/>
            <a:ext cx="4876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879927" y="4020286"/>
            <a:ext cx="795687" cy="560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879927" y="4149080"/>
            <a:ext cx="883662" cy="13321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83669" y="4375495"/>
            <a:ext cx="36137" cy="7816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508104" y="2623561"/>
            <a:ext cx="648072" cy="671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/>
          <p:nvPr/>
        </p:nvCxnSpPr>
        <p:spPr>
          <a:xfrm flipV="1">
            <a:off x="5636153" y="3295403"/>
            <a:ext cx="520023" cy="313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6" name="Прямая со стрелкой 3075"/>
          <p:cNvCxnSpPr/>
          <p:nvPr/>
        </p:nvCxnSpPr>
        <p:spPr>
          <a:xfrm>
            <a:off x="5636153" y="3768258"/>
            <a:ext cx="376007" cy="380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8" name="Прямая со стрелкой 3077"/>
          <p:cNvCxnSpPr/>
          <p:nvPr/>
        </p:nvCxnSpPr>
        <p:spPr>
          <a:xfrm>
            <a:off x="5436096" y="4149080"/>
            <a:ext cx="576064" cy="617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0" name="Прямая со стрелкой 3079"/>
          <p:cNvCxnSpPr/>
          <p:nvPr/>
        </p:nvCxnSpPr>
        <p:spPr>
          <a:xfrm>
            <a:off x="4932040" y="4219097"/>
            <a:ext cx="1080120" cy="129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44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392488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solidFill>
                  <a:srgbClr val="FF0000"/>
                </a:solidFill>
                <a:latin typeface="TimesNewRoman"/>
              </a:rPr>
              <a:t>Пробиотическими</a:t>
            </a:r>
            <a:r>
              <a:rPr lang="ru-RU" sz="1800" dirty="0">
                <a:solidFill>
                  <a:srgbClr val="FF0000"/>
                </a:solidFill>
                <a:latin typeface="TimesNewRoman"/>
              </a:rPr>
              <a:t> эффектами</a:t>
            </a:r>
            <a:r>
              <a:rPr lang="ru-RU" sz="1800" dirty="0">
                <a:latin typeface="TimesNewRoman"/>
              </a:rPr>
              <a:t> обладают, в частности, различные </a:t>
            </a:r>
            <a:r>
              <a:rPr lang="ru-RU" sz="1800" dirty="0" smtClean="0">
                <a:latin typeface="TimesNewRoman"/>
              </a:rPr>
              <a:t>виды </a:t>
            </a:r>
            <a:r>
              <a:rPr lang="ru-RU" sz="1800" dirty="0" err="1">
                <a:latin typeface="TimesNewRoman"/>
              </a:rPr>
              <a:t>бифидо</a:t>
            </a:r>
            <a:r>
              <a:rPr lang="ru-RU" sz="1800" dirty="0">
                <a:latin typeface="TimesNewRoman"/>
              </a:rPr>
              <a:t>- и </a:t>
            </a:r>
            <a:r>
              <a:rPr lang="ru-RU" sz="1800" dirty="0" err="1">
                <a:latin typeface="TimesNewRoman"/>
              </a:rPr>
              <a:t>лактобактерий</a:t>
            </a:r>
            <a:r>
              <a:rPr lang="ru-RU" sz="1800" dirty="0">
                <a:latin typeface="TimesNewRoman"/>
              </a:rPr>
              <a:t>.</a:t>
            </a:r>
            <a:br>
              <a:rPr lang="ru-RU" sz="1800" dirty="0">
                <a:latin typeface="TimesNewRoman"/>
              </a:rPr>
            </a:br>
            <a:r>
              <a:rPr lang="ru-RU" sz="1800" dirty="0" err="1">
                <a:latin typeface="TimesNewRoman"/>
              </a:rPr>
              <a:t>Пробиотики</a:t>
            </a:r>
            <a:r>
              <a:rPr lang="ru-RU" sz="1800" dirty="0">
                <a:latin typeface="TimesNewRoman"/>
              </a:rPr>
              <a:t> принадлежат к функциональным ингредиентам </a:t>
            </a:r>
            <a:r>
              <a:rPr lang="ru-RU" sz="1800" dirty="0" err="1">
                <a:latin typeface="TimesNewRoman"/>
              </a:rPr>
              <a:t>комплек</a:t>
            </a:r>
            <a:r>
              <a:rPr lang="ru-RU" sz="1800" dirty="0">
                <a:latin typeface="TimesNewRoman"/>
              </a:rPr>
              <a:t>-</a:t>
            </a:r>
            <a:br>
              <a:rPr lang="ru-RU" sz="1800" dirty="0">
                <a:latin typeface="TimesNewRoman"/>
              </a:rPr>
            </a:br>
            <a:r>
              <a:rPr lang="ru-RU" sz="1800" dirty="0" err="1">
                <a:latin typeface="TimesNewRoman"/>
              </a:rPr>
              <a:t>сного</a:t>
            </a:r>
            <a:r>
              <a:rPr lang="ru-RU" sz="1800" dirty="0">
                <a:latin typeface="TimesNewRoman"/>
              </a:rPr>
              <a:t> воздействия. Система ≪</a:t>
            </a:r>
            <a:r>
              <a:rPr lang="ru-RU" sz="1800" i="1" dirty="0">
                <a:latin typeface="TimesNewRoman,Italic"/>
              </a:rPr>
              <a:t>организм человека – кишечная микрофлора</a:t>
            </a:r>
            <a:r>
              <a:rPr lang="ru-RU" sz="1800" dirty="0" smtClean="0">
                <a:latin typeface="TimesNewRoman"/>
              </a:rPr>
              <a:t>≫ способна </a:t>
            </a:r>
            <a:r>
              <a:rPr lang="ru-RU" sz="1800" dirty="0">
                <a:latin typeface="TimesNewRoman"/>
              </a:rPr>
              <a:t>к </a:t>
            </a:r>
            <a:r>
              <a:rPr lang="ru-RU" sz="1800" dirty="0" err="1">
                <a:latin typeface="TimesNewRoman"/>
              </a:rPr>
              <a:t>саморегуляции</a:t>
            </a:r>
            <a:r>
              <a:rPr lang="ru-RU" sz="1800" dirty="0">
                <a:latin typeface="TimesNewRoman"/>
              </a:rPr>
              <a:t>. Однако в настоящее время известно большое</a:t>
            </a:r>
            <a:br>
              <a:rPr lang="ru-RU" sz="1800" dirty="0">
                <a:latin typeface="TimesNewRoman"/>
              </a:rPr>
            </a:br>
            <a:r>
              <a:rPr lang="ru-RU" sz="1800" dirty="0">
                <a:latin typeface="TimesNewRoman"/>
              </a:rPr>
              <a:t>число факторов, превышающих компенсаторные возможности </a:t>
            </a:r>
            <a:r>
              <a:rPr lang="ru-RU" sz="1800" dirty="0" err="1">
                <a:latin typeface="TimesNewRoman"/>
              </a:rPr>
              <a:t>микроэко</a:t>
            </a:r>
            <a:r>
              <a:rPr lang="ru-RU" sz="1800" dirty="0">
                <a:latin typeface="TimesNewRoman"/>
              </a:rPr>
              <a:t>-</a:t>
            </a:r>
            <a:br>
              <a:rPr lang="ru-RU" sz="1800" dirty="0">
                <a:latin typeface="TimesNewRoman"/>
              </a:rPr>
            </a:br>
            <a:r>
              <a:rPr lang="ru-RU" sz="1800" dirty="0">
                <a:latin typeface="TimesNewRoman"/>
              </a:rPr>
              <a:t>логической </a:t>
            </a:r>
            <a:r>
              <a:rPr lang="ru-RU" sz="1800" dirty="0" smtClean="0">
                <a:latin typeface="TimesNewRoman"/>
              </a:rPr>
              <a:t>си</a:t>
            </a:r>
            <a:r>
              <a:rPr lang="ru-RU" sz="1800" dirty="0">
                <a:latin typeface="TimesNewRoman"/>
              </a:rPr>
              <a:t>стемы. К их числу относятся фармакологические препараты,</a:t>
            </a:r>
            <a:br>
              <a:rPr lang="ru-RU" sz="1800" dirty="0">
                <a:latin typeface="TimesNewRoman"/>
              </a:rPr>
            </a:br>
            <a:r>
              <a:rPr lang="ru-RU" sz="1800" dirty="0">
                <a:latin typeface="TimesNewRoman"/>
              </a:rPr>
              <a:t>промышленные яды, пестициды, радиация, стрессовые состояния и </a:t>
            </a:r>
            <a:r>
              <a:rPr lang="ru-RU" sz="1800" dirty="0" smtClean="0">
                <a:latin typeface="TimesNewRoman"/>
              </a:rPr>
              <a:t>т.п.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231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физико-химические эффекты </a:t>
            </a:r>
            <a:r>
              <a:rPr lang="ru-RU" dirty="0" err="1"/>
              <a:t>пробиотиков</a:t>
            </a:r>
            <a:r>
              <a:rPr lang="ru-RU" dirty="0"/>
              <a:t> включают: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183880" cy="4187952"/>
          </a:xfrm>
        </p:spPr>
        <p:txBody>
          <a:bodyPr>
            <a:normAutofit/>
          </a:bodyPr>
          <a:lstStyle/>
          <a:p>
            <a:r>
              <a:rPr lang="ru-RU" dirty="0">
                <a:latin typeface="TimesNewRoman"/>
              </a:rPr>
              <a:t>– профилактику и лечение инфекционных заболеваний кишечника;</a:t>
            </a:r>
          </a:p>
          <a:p>
            <a:r>
              <a:rPr lang="ru-RU" dirty="0">
                <a:latin typeface="TimesNewRoman"/>
              </a:rPr>
              <a:t>– профилактику ревматоидных артритов;</a:t>
            </a:r>
          </a:p>
          <a:p>
            <a:r>
              <a:rPr lang="ru-RU" dirty="0">
                <a:latin typeface="TimesNewRoman"/>
              </a:rPr>
              <a:t>– профилактику аллергических заболеваний;</a:t>
            </a:r>
          </a:p>
          <a:p>
            <a:r>
              <a:rPr lang="ru-RU" dirty="0">
                <a:latin typeface="TimesNewRoman"/>
              </a:rPr>
              <a:t>– предупреждение стрессовых состояний;</a:t>
            </a:r>
          </a:p>
          <a:p>
            <a:r>
              <a:rPr lang="ru-RU" dirty="0">
                <a:latin typeface="TimesNewRoman"/>
              </a:rPr>
              <a:t>– проявление гипохолестеринемической эффективности.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869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err="1">
                <a:solidFill>
                  <a:srgbClr val="FF0000"/>
                </a:solidFill>
                <a:latin typeface="TimesNewRoman,Italic"/>
              </a:rPr>
              <a:t>Пребиотики</a:t>
            </a:r>
            <a:r>
              <a:rPr lang="ru-RU" i="1" dirty="0">
                <a:solidFill>
                  <a:srgbClr val="FF0000"/>
                </a:solidFill>
                <a:latin typeface="TimesNewRoman,Italic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NewRoman"/>
              </a:rPr>
              <a:t>– </a:t>
            </a:r>
            <a:r>
              <a:rPr lang="ru-RU" dirty="0">
                <a:latin typeface="TimesNewRoman"/>
              </a:rPr>
              <a:t>пищевые добавки немикробного происхождения, </a:t>
            </a:r>
            <a:r>
              <a:rPr lang="ru-RU" dirty="0" err="1" smtClean="0">
                <a:latin typeface="TimesNewRoman"/>
              </a:rPr>
              <a:t>неперевариваемые</a:t>
            </a:r>
            <a:r>
              <a:rPr lang="ru-RU" dirty="0" smtClean="0">
                <a:latin typeface="TimesNewRoman"/>
              </a:rPr>
              <a:t> </a:t>
            </a:r>
            <a:r>
              <a:rPr lang="ru-RU" dirty="0">
                <a:latin typeface="TimesNewRoman"/>
              </a:rPr>
              <a:t>в кишечнике человека и способные оказывать </a:t>
            </a:r>
            <a:r>
              <a:rPr lang="ru-RU" dirty="0" smtClean="0">
                <a:latin typeface="TimesNewRoman"/>
              </a:rPr>
              <a:t>благоприятный </a:t>
            </a:r>
            <a:r>
              <a:rPr lang="ru-RU" dirty="0">
                <a:latin typeface="TimesNewRoman"/>
              </a:rPr>
              <a:t>эффект на его организм через селективную стимуляцию </a:t>
            </a:r>
            <a:r>
              <a:rPr lang="ru-RU" dirty="0" smtClean="0">
                <a:latin typeface="TimesNewRoman"/>
              </a:rPr>
              <a:t>роста и </a:t>
            </a:r>
            <a:r>
              <a:rPr lang="ru-RU" dirty="0">
                <a:latin typeface="TimesNewRoman"/>
              </a:rPr>
              <a:t>активности микрофлоры (</a:t>
            </a:r>
            <a:r>
              <a:rPr lang="ru-RU" dirty="0" err="1">
                <a:latin typeface="TimesNewRoman"/>
              </a:rPr>
              <a:t>бифидогенные</a:t>
            </a:r>
            <a:r>
              <a:rPr lang="ru-RU" dirty="0">
                <a:latin typeface="TimesNewRoman"/>
              </a:rPr>
              <a:t> факторы).</a:t>
            </a:r>
          </a:p>
          <a:p>
            <a:r>
              <a:rPr lang="ru-RU" dirty="0">
                <a:latin typeface="TimesNewRoman"/>
              </a:rPr>
              <a:t>К </a:t>
            </a:r>
            <a:r>
              <a:rPr lang="ru-RU" dirty="0" err="1">
                <a:latin typeface="TimesNewRoman"/>
              </a:rPr>
              <a:t>бифидогенным</a:t>
            </a:r>
            <a:r>
              <a:rPr lang="ru-RU" dirty="0">
                <a:latin typeface="TimesNewRoman"/>
              </a:rPr>
              <a:t> факторам относятся различные олигосахариды (</a:t>
            </a:r>
            <a:r>
              <a:rPr lang="ru-RU" dirty="0" smtClean="0">
                <a:latin typeface="TimesNewRoman"/>
              </a:rPr>
              <a:t>углеводы</a:t>
            </a:r>
            <a:r>
              <a:rPr lang="ru-RU" dirty="0">
                <a:latin typeface="TimesNewRoman"/>
              </a:rPr>
              <a:t>, содержащие от 2 до 10 остатков моносахаридов) из </a:t>
            </a:r>
            <a:r>
              <a:rPr lang="ru-RU" dirty="0" smtClean="0">
                <a:latin typeface="TimesNewRoman"/>
              </a:rPr>
              <a:t>медового сиропа</a:t>
            </a:r>
            <a:r>
              <a:rPr lang="ru-RU" dirty="0">
                <a:latin typeface="TimesNewRoman"/>
              </a:rPr>
              <a:t>, хлопковых семян, различных зерен.</a:t>
            </a:r>
          </a:p>
          <a:p>
            <a:r>
              <a:rPr lang="ru-RU" dirty="0">
                <a:latin typeface="TimesNewRoman"/>
              </a:rPr>
              <a:t>Максимальный физиологический эффект достигается при </a:t>
            </a:r>
            <a:r>
              <a:rPr lang="ru-RU" dirty="0" smtClean="0">
                <a:latin typeface="TimesNewRoman"/>
              </a:rPr>
              <a:t>комбинации </a:t>
            </a:r>
            <a:r>
              <a:rPr lang="ru-RU" dirty="0" err="1">
                <a:latin typeface="TimesNewRoman"/>
              </a:rPr>
              <a:t>пробиотиков</a:t>
            </a:r>
            <a:r>
              <a:rPr lang="ru-RU" dirty="0">
                <a:latin typeface="TimesNewRoman"/>
              </a:rPr>
              <a:t> и </a:t>
            </a:r>
            <a:r>
              <a:rPr lang="ru-RU" dirty="0" err="1">
                <a:latin typeface="TimesNewRoman"/>
              </a:rPr>
              <a:t>пребиотиков</a:t>
            </a:r>
            <a:r>
              <a:rPr lang="ru-RU" dirty="0">
                <a:latin typeface="TimesNew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20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NewRoman,BoldItalic"/>
              </a:rPr>
              <a:t>Требования к функциональным ингредиентам.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NewRoman"/>
              </a:rPr>
              <a:t>– быть полезными для питания и здоровья (полезные качества должны</a:t>
            </a:r>
          </a:p>
          <a:p>
            <a:r>
              <a:rPr lang="ru-RU" dirty="0">
                <a:latin typeface="TimesNewRoman"/>
              </a:rPr>
              <a:t>быть научно обоснованы, а ежедневные дозы одобрены специалистами);</a:t>
            </a:r>
          </a:p>
          <a:p>
            <a:r>
              <a:rPr lang="ru-RU" dirty="0">
                <a:latin typeface="TimesNewRoman"/>
              </a:rPr>
              <a:t>– быть безопасными с точки зрения сбалансированного питания;</a:t>
            </a:r>
          </a:p>
          <a:p>
            <a:r>
              <a:rPr lang="ru-RU" dirty="0">
                <a:latin typeface="TimesNewRoman"/>
              </a:rPr>
              <a:t>– иметь точные физико-химические показатели и точные методики</a:t>
            </a:r>
          </a:p>
          <a:p>
            <a:r>
              <a:rPr lang="ru-RU" dirty="0">
                <a:latin typeface="TimesNewRoman"/>
              </a:rPr>
              <a:t>их определения;</a:t>
            </a:r>
          </a:p>
          <a:p>
            <a:r>
              <a:rPr lang="ru-RU" dirty="0">
                <a:latin typeface="TimesNewRoman"/>
              </a:rPr>
              <a:t>– не снижать питательную ценность пищевых продуктов;</a:t>
            </a:r>
          </a:p>
          <a:p>
            <a:r>
              <a:rPr lang="ru-RU" dirty="0">
                <a:latin typeface="TimesNewRoman"/>
              </a:rPr>
              <a:t>– употребляться перорально (как обычная пища);</a:t>
            </a:r>
          </a:p>
          <a:p>
            <a:r>
              <a:rPr lang="ru-RU" dirty="0">
                <a:latin typeface="TimesNewRoman"/>
              </a:rPr>
              <a:t>– иметь вид обычной пищи (не выпускаться в таких лекарственных</a:t>
            </a:r>
          </a:p>
          <a:p>
            <a:r>
              <a:rPr lang="ru-RU" dirty="0">
                <a:latin typeface="TimesNewRoman"/>
              </a:rPr>
              <a:t>формах, как таблетки, капсулы, порошки);</a:t>
            </a:r>
          </a:p>
          <a:p>
            <a:r>
              <a:rPr lang="ru-RU" dirty="0">
                <a:latin typeface="TimesNewRoman"/>
              </a:rPr>
              <a:t>– быть натуральными.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2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029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08912" cy="22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40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74846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4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Теория сбалансированного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Сегодня базисом пищевых технологий является </a:t>
            </a:r>
            <a:r>
              <a:rPr lang="ru-RU" dirty="0">
                <a:solidFill>
                  <a:srgbClr val="0070C0"/>
                </a:solidFill>
              </a:rPr>
              <a:t>теория сбалансированного питания. </a:t>
            </a:r>
            <a:r>
              <a:rPr lang="ru-RU" dirty="0"/>
              <a:t>Она позволила дать научное обоснование потребности в пище по энергетическим и пластическим компонентам, преодолеть многие болезни, связанные с недостатком витаминов, незаменимых аминокислот, микроэлементов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39435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011" y="476672"/>
            <a:ext cx="831046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16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672"/>
            <a:ext cx="8229600" cy="53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8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8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55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70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29600" cy="171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6044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7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736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6384"/>
            <a:ext cx="8424936" cy="402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4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29600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87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Теория сбалансированного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dirty="0"/>
              <a:t>Согласно теории </a:t>
            </a:r>
            <a:r>
              <a:rPr lang="ru-RU" sz="3600" b="1" dirty="0">
                <a:solidFill>
                  <a:srgbClr val="0070C0"/>
                </a:solidFill>
              </a:rPr>
              <a:t>сбалансированного питания А.А. Покровского </a:t>
            </a:r>
            <a:r>
              <a:rPr lang="ru-RU" sz="3600" dirty="0"/>
              <a:t>обеспечение нормальной жизнедеятельности организма возможно при условии его снабжения не только адекватными количествами энергии и белка, но и при соблюдении достаточно строгих взаимоотношений между многочисленными незаменимыми факторами </a:t>
            </a:r>
            <a:r>
              <a:rPr lang="ru-RU" sz="3600" dirty="0" smtClean="0"/>
              <a:t>питания.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Основной </a:t>
            </a:r>
            <a:r>
              <a:rPr lang="ru-RU" dirty="0"/>
              <a:t>закономерностью, определяющей процессы ассимиляции пищи на всех этапах эволюционного развития, является правило: ферментные наборы организма соответствуют химическим структурам пищи, и нарушение этого соответствия служит причиной многих болезней.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36897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just"/>
            <a:r>
              <a:rPr lang="ru-RU" dirty="0"/>
              <a:t>Под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оптимальным питанием </a:t>
            </a:r>
            <a:r>
              <a:rPr lang="ru-RU" dirty="0"/>
              <a:t>следует понимать правильно организованное и соответствующее физиологическим ритмам снабжение организма хорошо приготовленной, вкусной, высокой пищевой ценности пищей, содержащей адекватные количества незаменимых пищевых веществ, </a:t>
            </a:r>
            <a:r>
              <a:rPr lang="ru-RU" dirty="0" err="1"/>
              <a:t>необразуемых</a:t>
            </a:r>
            <a:r>
              <a:rPr lang="ru-RU" dirty="0"/>
              <a:t> для его развития и функционирования.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567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5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Экспериментальная проверка ряда положений теории </a:t>
            </a:r>
            <a:r>
              <a:rPr lang="ru-RU" dirty="0">
                <a:solidFill>
                  <a:srgbClr val="0070C0"/>
                </a:solidFill>
              </a:rPr>
              <a:t>сбалансированного питания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 учетом мембранного пищеварения и новых открытий науки привела к пересмотру основных постулатов.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188" y="2420888"/>
            <a:ext cx="3051613" cy="343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84769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NewRomanPSMT"/>
              </a:rPr>
              <a:t>Рис. </a:t>
            </a:r>
            <a:r>
              <a:rPr lang="ru-RU" dirty="0" smtClean="0">
                <a:latin typeface="TimesNewRomanPSMT"/>
              </a:rPr>
              <a:t>1. -  </a:t>
            </a:r>
            <a:r>
              <a:rPr lang="ru-RU" dirty="0">
                <a:latin typeface="TimesNewRomanPSMT"/>
              </a:rPr>
              <a:t>Адсорбированные ферменты при мембранном пищеварении и их</a:t>
            </a:r>
          </a:p>
          <a:p>
            <a:r>
              <a:rPr lang="ru-RU" dirty="0">
                <a:latin typeface="TimesNewRomanPSMT"/>
              </a:rPr>
              <a:t>взаимоотношение с пищевыми субстратами и переносчиками (</a:t>
            </a:r>
            <a:r>
              <a:rPr lang="ru-RU" dirty="0" err="1">
                <a:latin typeface="TimesNewRomanPSMT"/>
              </a:rPr>
              <a:t>Уголев</a:t>
            </a:r>
            <a:r>
              <a:rPr lang="ru-RU" dirty="0">
                <a:latin typeface="TimesNewRomanPSMT"/>
              </a:rPr>
              <a:t> А. М., по</a:t>
            </a:r>
            <a:r>
              <a:rPr lang="ru-RU" dirty="0" smtClean="0">
                <a:latin typeface="TimesNewRomanPSMT"/>
              </a:rPr>
              <a:t>: «</a:t>
            </a:r>
            <a:r>
              <a:rPr lang="ru-RU" dirty="0">
                <a:latin typeface="TimesNewRomanPSMT"/>
              </a:rPr>
              <a:t>Физиология человека» под ред. </a:t>
            </a:r>
            <a:r>
              <a:rPr lang="ru-RU" dirty="0" err="1">
                <a:latin typeface="TimesNewRomanPSMT"/>
              </a:rPr>
              <a:t>Косицкого</a:t>
            </a:r>
            <a:r>
              <a:rPr lang="ru-RU" dirty="0">
                <a:latin typeface="TimesNewRomanPSMT"/>
              </a:rPr>
              <a:t> Г. И., 1985)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41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Теория адекватного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200" dirty="0"/>
              <a:t>1. Питание поддерживает молекулярный состав и возмещает энергетические и пластические расходы организма на основной обмен, внешнюю работу и рост (этот постулат является общим для классической и новой теории питания).</a:t>
            </a:r>
          </a:p>
          <a:p>
            <a:pPr algn="just"/>
            <a:r>
              <a:rPr lang="ru-RU" sz="4200" dirty="0"/>
              <a:t>2. Необходимыми компонентами пищи служат не только нутриенты, но и балластные вещества.</a:t>
            </a:r>
          </a:p>
          <a:p>
            <a:pPr algn="just"/>
            <a:r>
              <a:rPr lang="ru-RU" sz="4200" dirty="0"/>
              <a:t>3. Нормальное питание обусловлено не одним потоком нутриентов из желудочно-кишечного тракта, а несколькими потоками </a:t>
            </a:r>
            <a:r>
              <a:rPr lang="ru-RU" sz="4200" dirty="0" err="1"/>
              <a:t>нутритивных</a:t>
            </a:r>
            <a:r>
              <a:rPr lang="ru-RU" sz="4200" dirty="0"/>
              <a:t> и регуляторных веществ, имеющих жизненно важное значение.</a:t>
            </a:r>
          </a:p>
          <a:p>
            <a:pPr algn="just"/>
            <a:r>
              <a:rPr lang="ru-RU" sz="4200" dirty="0"/>
              <a:t>4. В метаболическом и особенно трофическом отношениях ассимилирующий организм рассматривается как </a:t>
            </a:r>
            <a:r>
              <a:rPr lang="ru-RU" sz="4200" dirty="0" err="1"/>
              <a:t>надорганизм</a:t>
            </a:r>
            <a:r>
              <a:rPr lang="ru-RU" sz="4200" dirty="0"/>
              <a:t>.</a:t>
            </a:r>
          </a:p>
          <a:p>
            <a:pPr algn="just"/>
            <a:r>
              <a:rPr lang="ru-RU" sz="4200" dirty="0"/>
              <a:t>5. Существует </a:t>
            </a:r>
            <a:r>
              <a:rPr lang="ru-RU" sz="4200" dirty="0" err="1"/>
              <a:t>эндоэкология</a:t>
            </a:r>
            <a:r>
              <a:rPr lang="ru-RU" sz="4200" dirty="0"/>
              <a:t> организма-хозяина, образуемая микрофлорой его кишечника.</a:t>
            </a:r>
          </a:p>
          <a:p>
            <a:pPr algn="just"/>
            <a:r>
              <a:rPr lang="ru-RU" sz="4200" dirty="0"/>
              <a:t>6. Баланс пищевых веществ достигается в результате освобождения нутриентов из структур пищи при ферментативном расщеплении ее макромолекул за счет полостного и мембранного пищеварения (в ряде случаев внутриклеточного), а также вследствие синтеза новых веществ, в том числе незаменимых. Относительная роль готовых первичных и вторичных нутриентов варьирует в широких пределах.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Теория рационального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разработке теории адекватного питания огромный вклад был внесен академиком </a:t>
            </a:r>
            <a:r>
              <a:rPr lang="ru-RU" b="1" dirty="0"/>
              <a:t>А.М. </a:t>
            </a:r>
            <a:r>
              <a:rPr lang="ru-RU" b="1" dirty="0" err="1"/>
              <a:t>Уголевым</a:t>
            </a:r>
            <a:r>
              <a:rPr lang="ru-RU" b="1" dirty="0"/>
              <a:t>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51188"/>
            <a:ext cx="2195736" cy="337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1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513"/>
            <a:ext cx="8229600" cy="96721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Практической реализацией постулатов теории адекватного питания являются законы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рационального питания: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1. Соблюдение равновесия между поступающей с пищей энергией (энергетическая ценность) и энергетические  затраты организма на все виды его жизнедеятельности.</a:t>
            </a:r>
          </a:p>
          <a:p>
            <a:pPr algn="just"/>
            <a:r>
              <a:rPr lang="ru-RU" sz="1600" dirty="0"/>
              <a:t>2. Оптимальное соотношение отдельных компонентов пищи в </a:t>
            </a:r>
            <a:r>
              <a:rPr lang="ru-RU" sz="1600" dirty="0" smtClean="0"/>
              <a:t>соответствии </a:t>
            </a:r>
            <a:r>
              <a:rPr lang="ru-RU" sz="1600" dirty="0"/>
              <a:t>с потребностями данного индивидуума или группы населения.</a:t>
            </a:r>
          </a:p>
          <a:p>
            <a:pPr algn="just"/>
            <a:r>
              <a:rPr lang="ru-RU" sz="1600" dirty="0"/>
              <a:t>3. Наличие в пище незаменимых пищевых веществ.</a:t>
            </a:r>
          </a:p>
          <a:p>
            <a:pPr algn="just"/>
            <a:r>
              <a:rPr lang="ru-RU" sz="1600" dirty="0"/>
              <a:t>4. Наличие в пище защитных компонентов.</a:t>
            </a:r>
          </a:p>
          <a:p>
            <a:pPr algn="just"/>
            <a:r>
              <a:rPr lang="ru-RU" sz="1600" dirty="0"/>
              <a:t>5. Обеспечение органолептических достоинств пищи, способствующих ее перевариванию и усвоению.</a:t>
            </a:r>
          </a:p>
          <a:p>
            <a:pPr algn="just"/>
            <a:r>
              <a:rPr lang="ru-RU" sz="1600" dirty="0"/>
              <a:t>6. Применение рациональных методов технологической обработки, способствующих удалению вредных веществ и не вызывающих уменьшения пищевой и биологической ценности, а также образованию токсичных веществ в пище.</a:t>
            </a:r>
          </a:p>
          <a:p>
            <a:pPr algn="just"/>
            <a:r>
              <a:rPr lang="ru-RU" sz="1600" dirty="0"/>
              <a:t>7. Распределение пищи по приемам в течение суток в соответствии с биоритмом, режимом и характером трудовой и иных видов деятельности. В основу режима питания положены следующие принципы: регулярность питания, дробность питания в течение суток, соблюдение принципа рационального подбора продуктов при каждом приеме пищи, разумное распределение пищи в течение дня.</a:t>
            </a:r>
          </a:p>
          <a:p>
            <a:pPr algn="just"/>
            <a:r>
              <a:rPr lang="ru-RU" sz="1600" dirty="0"/>
              <a:t>8. Учет возрастных потребностей организма и двигательной активности с необходимой профилактической направленностью рациона.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35077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496</TotalTime>
  <Words>1837</Words>
  <Application>Microsoft Office PowerPoint</Application>
  <PresentationFormat>Экран (4:3)</PresentationFormat>
  <Paragraphs>203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Презентационные материалы  Функциональные ингредиенты и их источники</vt:lpstr>
      <vt:lpstr>Слайд 2</vt:lpstr>
      <vt:lpstr>Теория сбалансированного питания</vt:lpstr>
      <vt:lpstr>Теория сбалансированного питания</vt:lpstr>
      <vt:lpstr>Слайд 5</vt:lpstr>
      <vt:lpstr>Слайд 6</vt:lpstr>
      <vt:lpstr>Теория адекватного питания</vt:lpstr>
      <vt:lpstr>Теория рационального питания</vt:lpstr>
      <vt:lpstr>Практической реализацией постулатов теории адекватного питания являются законы рационального питания:</vt:lpstr>
      <vt:lpstr>Здоровое питание</vt:lpstr>
      <vt:lpstr>Положительное влияние функциональных продуктов питания на здоровье включает: </vt:lpstr>
      <vt:lpstr>Потребительские свойства функциональных продуктов включают три составляющие: пищевую ценность, вкусовые качества, физиологическое воздействие. </vt:lpstr>
      <vt:lpstr>Функциональные ингредиенты.</vt:lpstr>
      <vt:lpstr>Таблица 1  - Эффекты физиологического воздействия функциональных ингредиентов</vt:lpstr>
      <vt:lpstr> </vt:lpstr>
      <vt:lpstr>Функциональные свойства пищевых волокон связаны в основном с работой желудочно-кишечного тракта.</vt:lpstr>
      <vt:lpstr>Специфические области физиологического воздействия пищевых  волокон</vt:lpstr>
      <vt:lpstr>Витамины и антиоксиданты, к которым относятся витамины А, С, Е, витамины группы В и провитамин А – (β-каротин) - участвуют в метаболизме, укрепляют иммунную систему организма, помогают предупредить такие заболевания, как цинга и бери-бери.</vt:lpstr>
      <vt:lpstr>Области физиологического воздействия витаминов и антиоксидантов</vt:lpstr>
      <vt:lpstr>Минеральные вещества как функциональные ингредиенты обладают следующими свойствами:</vt:lpstr>
      <vt:lpstr>Полиненасыщенные жирные кислоты особенно усиленно изучались учеными в течение последних 20 лет </vt:lpstr>
      <vt:lpstr>Функциональные свойства полиненасыщенных жирных кислот </vt:lpstr>
      <vt:lpstr>Пробиотическими эффектами обладают, в частности, различные виды бифидо- и лактобактерий. Пробиотики принадлежат к функциональным ингредиентам комплек- сного воздействия. Система ≪организм человека – кишечная микрофлора≫ способна к саморегуляции. Однако в настоящее время известно большое число факторов, превышающих компенсаторные возможности микроэко- логической системы. К их числу относятся фармакологические препараты, промышленные яды, пестициды, радиация, стрессовые состояния и т.п.</vt:lpstr>
      <vt:lpstr>Основные физико-химические эффекты пробиотиков включают:</vt:lpstr>
      <vt:lpstr>Слайд 25</vt:lpstr>
      <vt:lpstr>Требования к функциональным ингредиентам.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ингредиенты и их источники</dc:title>
  <dc:creator>Инна</dc:creator>
  <cp:lastModifiedBy>Александр</cp:lastModifiedBy>
  <cp:revision>37</cp:revision>
  <dcterms:created xsi:type="dcterms:W3CDTF">2018-09-22T08:18:18Z</dcterms:created>
  <dcterms:modified xsi:type="dcterms:W3CDTF">2021-03-04T17:47:10Z</dcterms:modified>
</cp:coreProperties>
</file>